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cs-CZ" sz="4400" spc="-1" strike="noStrike">
                <a:solidFill>
                  <a:srgbClr val="000000"/>
                </a:solidFill>
                <a:latin typeface="Calibri Light"/>
              </a:rPr>
              <a:t>Kliknutím lze upravit styl.</a:t>
            </a:r>
            <a:endParaRPr b="0" lang="cs-CZ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Po kliknutí můžete upravovat styly textu v předloze.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Pátá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A43EB97F-D4D5-41CE-B698-F0272BC91167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25. 10. 2021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6021BAD-1758-4AD4-BF62-F37DE91F2DF6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2EB5687B-0913-4C73-9C13-2FB6C303FA9D}" type="datetime">
              <a:rPr b="0" lang="cs-CZ" sz="1200" spc="-1" strike="noStrike">
                <a:solidFill>
                  <a:srgbClr val="8b8b8b"/>
                </a:solidFill>
                <a:latin typeface="Calibri"/>
              </a:rPr>
              <a:t>25. 10. 2021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EEB3B75-841B-464D-BB34-AAC9144F8154}" type="slidenum">
              <a:rPr b="0" lang="cs-CZ" sz="1200" spc="-1" strike="noStrike">
                <a:solidFill>
                  <a:srgbClr val="8b8b8b"/>
                </a:solidFill>
                <a:latin typeface="Calibri"/>
              </a:rPr>
              <a:t>&lt;číslo&gt;</a:t>
            </a:fld>
            <a:endParaRPr b="0" lang="cs-CZ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Klikněte pro úpravu formátu textu nadpisu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800" spc="-1" strike="noStrike">
                <a:solidFill>
                  <a:srgbClr val="000000"/>
                </a:solidFill>
                <a:latin typeface="Calibri"/>
              </a:rPr>
              <a:t>Klikněte pro úpravu formátu textu osnovy</a:t>
            </a:r>
            <a:endParaRPr b="0" lang="cs-CZ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Druhá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Třetí úroveň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Čtvrtá úroveň osnovy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Pátá úroveň osnovy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Šestá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Sedmá úroveň</a:t>
            </a:r>
            <a:endParaRPr b="0" lang="cs-CZ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1927080" y="2653920"/>
            <a:ext cx="7126920" cy="6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>
              <a:lnSpc>
                <a:spcPct val="100000"/>
              </a:lnSpc>
            </a:pPr>
            <a:r>
              <a:rPr b="1" lang="cs-CZ" sz="4800" spc="-1" strike="noStrike">
                <a:solidFill>
                  <a:srgbClr val="c00000"/>
                </a:solidFill>
                <a:latin typeface="Calibri"/>
              </a:rPr>
              <a:t>MILOSTIVÉ LÉTO</a:t>
            </a:r>
            <a:endParaRPr b="0" lang="cs-CZ" sz="48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387360" y="99360"/>
            <a:ext cx="10257120" cy="6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Milostivé léto „zima“(část 2. čl. IV bod 25. 286/2021 Sb.)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84" name="CustomShape 2"/>
          <p:cNvSpPr/>
          <p:nvPr/>
        </p:nvSpPr>
        <p:spPr>
          <a:xfrm>
            <a:off x="387360" y="973080"/>
            <a:ext cx="5158440" cy="431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4472c4"/>
              </a:buClr>
              <a:buSzPct val="80000"/>
              <a:buFont typeface="Wingdings 3" charset="2"/>
              <a:buChar char=""/>
            </a:pPr>
            <a:r>
              <a:rPr b="1" lang="cs-CZ" sz="2000" spc="-1" strike="noStrike">
                <a:solidFill>
                  <a:srgbClr val="404040"/>
                </a:solidFill>
                <a:latin typeface="Calibri"/>
              </a:rPr>
              <a:t>Exekutor exekuci zastaví, pokud </a:t>
            </a:r>
            <a:endParaRPr b="0" lang="cs-CZ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4472c4"/>
              </a:buClr>
              <a:buSzPct val="80000"/>
              <a:buFont typeface="Wingdings 3" charset="2"/>
              <a:buChar char=""/>
            </a:pPr>
            <a:r>
              <a:rPr b="0" lang="cs-CZ" sz="2000" spc="-1" strike="noStrike">
                <a:solidFill>
                  <a:srgbClr val="404040"/>
                </a:solidFill>
                <a:latin typeface="Calibri"/>
              </a:rPr>
              <a:t>v období </a:t>
            </a:r>
            <a:r>
              <a:rPr b="1" lang="cs-CZ" sz="2000" spc="-1" strike="noStrike">
                <a:solidFill>
                  <a:srgbClr val="404040"/>
                </a:solidFill>
                <a:latin typeface="Calibri"/>
              </a:rPr>
              <a:t>od 28.10.2021 do 28.1.2022</a:t>
            </a:r>
            <a:endParaRPr b="0" lang="cs-CZ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4472c4"/>
              </a:buClr>
              <a:buSzPct val="80000"/>
              <a:buFont typeface="Wingdings 3" charset="2"/>
              <a:buChar char=""/>
            </a:pPr>
            <a:r>
              <a:rPr b="0" lang="cs-CZ" sz="2000" spc="-1" strike="noStrike">
                <a:solidFill>
                  <a:srgbClr val="404040"/>
                </a:solidFill>
                <a:latin typeface="Calibri"/>
              </a:rPr>
              <a:t>na pohledávce vymáhané soukromým exekutorem</a:t>
            </a:r>
            <a:endParaRPr b="0" lang="cs-CZ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4472c4"/>
              </a:buClr>
              <a:buSzPct val="80000"/>
              <a:buFont typeface="Wingdings 3" charset="2"/>
              <a:buChar char=""/>
            </a:pPr>
            <a:r>
              <a:rPr b="1" lang="cs-CZ" sz="2000" spc="-1" strike="noStrike">
                <a:solidFill>
                  <a:srgbClr val="404040"/>
                </a:solidFill>
                <a:latin typeface="Calibri"/>
              </a:rPr>
              <a:t>vůči veřejnoprávnímu subjektu </a:t>
            </a:r>
            <a:r>
              <a:rPr b="0" lang="cs-CZ" sz="2000" spc="-1" strike="noStrike">
                <a:solidFill>
                  <a:srgbClr val="404040"/>
                </a:solidFill>
                <a:latin typeface="Calibri"/>
              </a:rPr>
              <a:t>(ČR, ČT, ČRo, zdravotní pojišťovny, obec, dopravní podnik….)</a:t>
            </a:r>
            <a:endParaRPr b="0" lang="cs-CZ" sz="2000" spc="-1" strike="noStrike">
              <a:latin typeface="Arial"/>
            </a:endParaRPr>
          </a:p>
          <a:p>
            <a:pPr lvl="1" marL="743040" indent="-285480">
              <a:lnSpc>
                <a:spcPct val="100000"/>
              </a:lnSpc>
              <a:spcBef>
                <a:spcPts val="1001"/>
              </a:spcBef>
              <a:buClr>
                <a:srgbClr val="4472c4"/>
              </a:buClr>
              <a:buSzPct val="80000"/>
              <a:buFont typeface="Wingdings 3" charset="2"/>
              <a:buChar char=""/>
            </a:pPr>
            <a:r>
              <a:rPr b="0" lang="cs-CZ" sz="2000" spc="-1" strike="noStrike">
                <a:solidFill>
                  <a:srgbClr val="404040"/>
                </a:solidFill>
                <a:latin typeface="Calibri"/>
              </a:rPr>
              <a:t>povinný zaplatí </a:t>
            </a:r>
            <a:r>
              <a:rPr b="1" lang="cs-CZ" sz="2000" spc="-1" strike="noStrike">
                <a:solidFill>
                  <a:srgbClr val="404040"/>
                </a:solidFill>
                <a:latin typeface="Calibri"/>
              </a:rPr>
              <a:t>jistinu + 750,- Kč </a:t>
            </a:r>
            <a:r>
              <a:rPr b="0" lang="cs-CZ" sz="2000" spc="-1" strike="noStrike">
                <a:solidFill>
                  <a:srgbClr val="404040"/>
                </a:solidFill>
                <a:latin typeface="Calibri"/>
              </a:rPr>
              <a:t>(+DPH exekutora, pokud plátcem)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1" lang="cs-CZ" sz="2000" spc="-1" strike="noStrike">
                <a:solidFill>
                  <a:srgbClr val="404040"/>
                </a:solidFill>
                <a:latin typeface="Calibri"/>
              </a:rPr>
              <a:t>Pozn.: </a:t>
            </a:r>
            <a:r>
              <a:rPr b="0" lang="cs-CZ" sz="2000" spc="-1" strike="noStrike">
                <a:solidFill>
                  <a:srgbClr val="404040"/>
                </a:solidFill>
                <a:latin typeface="Calibri"/>
              </a:rPr>
              <a:t>povinný musí dát vědět, že využívá institutu milostivého léta.</a:t>
            </a:r>
            <a:endParaRPr b="0" lang="cs-CZ" sz="2000" spc="-1" strike="noStrike">
              <a:latin typeface="Arial"/>
            </a:endParaRPr>
          </a:p>
        </p:txBody>
      </p:sp>
      <p:sp>
        <p:nvSpPr>
          <p:cNvPr id="85" name="CustomShape 3"/>
          <p:cNvSpPr/>
          <p:nvPr/>
        </p:nvSpPr>
        <p:spPr>
          <a:xfrm>
            <a:off x="5676120" y="973080"/>
            <a:ext cx="4878720" cy="4317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1" lang="cs-CZ" sz="2400" spc="-1" strike="noStrike">
                <a:solidFill>
                  <a:srgbClr val="ff0000"/>
                </a:solidFill>
                <a:latin typeface="Calibri"/>
              </a:rPr>
              <a:t>Pozor</a:t>
            </a:r>
            <a:endParaRPr b="0" lang="cs-CZ" sz="24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nevztahuje se na exekuce vedené přímo státem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(nikoli soukromým exekutorem) – např. daně atd.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lze využít jen v tomto období – nutno aktivně zjistit, zda takové klienty mám a uplatnit jen v tomto daném období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cs-CZ" sz="2000" spc="-1" strike="noStrike">
                <a:solidFill>
                  <a:srgbClr val="000000"/>
                </a:solidFill>
                <a:latin typeface="Calibri"/>
              </a:rPr>
              <a:t>nevztahuje se na: </a:t>
            </a:r>
            <a:r>
              <a:rPr b="0" lang="cs-CZ" sz="2000" spc="-1" strike="noStrike">
                <a:solidFill>
                  <a:srgbClr val="000000"/>
                </a:solidFill>
                <a:latin typeface="Calibri"/>
              </a:rPr>
              <a:t>sankce pro úmyslný trestný čin, výživné, náhradní výživné, škoda na zdraví atd.… (viz bod 25 odst. 8)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000" spc="-1" strike="noStrike"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546480" y="973800"/>
            <a:ext cx="9581040" cy="46512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a)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Česká republika,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b)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územní samosprávný celek </a:t>
            </a:r>
            <a:r>
              <a:rPr b="1" i="1" lang="cs-CZ" sz="1800" spc="-1" strike="noStrike">
                <a:solidFill>
                  <a:srgbClr val="c00000"/>
                </a:solidFill>
                <a:latin typeface="Calibri"/>
              </a:rPr>
              <a:t>(obce, kraje)</a:t>
            </a:r>
            <a:r>
              <a:rPr b="0" i="1" lang="cs-CZ" sz="1800" spc="-1" strike="noStrike">
                <a:solidFill>
                  <a:srgbClr val="000000"/>
                </a:solidFill>
                <a:latin typeface="Calibri"/>
              </a:rPr>
              <a:t>,</a:t>
            </a:r>
            <a:r>
              <a:rPr b="0" i="1" lang="cs-CZ" sz="1800" spc="-1" strike="noStrike">
                <a:solidFill>
                  <a:srgbClr val="ed7d31"/>
                </a:solidFill>
                <a:latin typeface="Calibri"/>
              </a:rPr>
              <a:t> 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včetně městské části nebo městského obvodu územně členěného statutárního města nebo městské části hlavního města Prahy,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c)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státní příspěvková organizace, </a:t>
            </a:r>
            <a:r>
              <a:rPr b="1" i="1" lang="cs-CZ" sz="1800" spc="-1" strike="noStrike">
                <a:solidFill>
                  <a:srgbClr val="c00000"/>
                </a:solidFill>
                <a:latin typeface="Calibri"/>
              </a:rPr>
              <a:t>(Ředitelství silnic a dálnic, Národní technická knihovna, Bytová správa MV...)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d)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státní fond, </a:t>
            </a:r>
            <a:r>
              <a:rPr b="1" i="1" lang="cs-CZ" sz="1800" spc="-1" strike="noStrike">
                <a:solidFill>
                  <a:srgbClr val="c00000"/>
                </a:solidFill>
                <a:latin typeface="Calibri"/>
              </a:rPr>
              <a:t>(Státní fond ŽP ČR, Státní fond rozvoje bydlení…)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e)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veřejná výzkumná instituce nebo veřejná vysoká škola, </a:t>
            </a:r>
            <a:r>
              <a:rPr b="1" i="1" lang="cs-CZ" sz="1800" spc="-1" strike="noStrike">
                <a:solidFill>
                  <a:srgbClr val="c00000"/>
                </a:solidFill>
                <a:latin typeface="Calibri"/>
              </a:rPr>
              <a:t>(Fyzikální ústav AV, Knihovna AK…)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f)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dobrovolný svazek obcí,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g)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regionální rada regionu soudržnosti,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h)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příspěvková organizace územního samosprávného celku, </a:t>
            </a:r>
            <a:r>
              <a:rPr b="1" i="1" lang="cs-CZ" sz="1800" spc="-1" strike="noStrike">
                <a:solidFill>
                  <a:srgbClr val="c00000"/>
                </a:solidFill>
                <a:latin typeface="Calibri"/>
              </a:rPr>
              <a:t>(Městská nemocnice Ostrava, Domovy seniorů zřízené městem, Dům dětí a mládeže, státní MŠ, ZŠ, SŠ, atd.)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i)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ústav založený státem nebo územním samosprávným celkem,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j)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obecně prospěšná společnost založená státem nebo územním samosprávným celkem, (Azylový dům Kladno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k)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státní podnik nebo národní podnik, </a:t>
            </a:r>
            <a:r>
              <a:rPr b="1" i="1" lang="cs-CZ" sz="1800" spc="-1" strike="noStrike">
                <a:solidFill>
                  <a:srgbClr val="c00000"/>
                </a:solidFill>
                <a:latin typeface="Calibri"/>
              </a:rPr>
              <a:t>(Česká pošta, Povodí Vltavy….)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l)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zdravotní pojišťovna,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m)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Český rozhlas nebo Česká televize, nebo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n)</a:t>
            </a: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 právnická osoba, v níž má stát nebo územní samosprávný celek sám nebo s jinými územními samosprávnými celky většinovou majetkovou účast, a to i prostřednictvím jiné právnické osoby (dále jen „veřejnoprávní oprávnění“) </a:t>
            </a:r>
            <a:r>
              <a:rPr b="1" i="1" lang="cs-CZ" sz="1800" spc="-1" strike="noStrike">
                <a:solidFill>
                  <a:srgbClr val="c00000"/>
                </a:solidFill>
                <a:latin typeface="Calibri"/>
              </a:rPr>
              <a:t>(Dopravní podniky měst, ČEZ…)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446040" y="99360"/>
            <a:ext cx="10257120" cy="6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Subjekty - oprávnění</a:t>
            </a:r>
            <a:endParaRPr b="0" lang="cs-CZ" sz="3200" spc="-1" strike="noStrike"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546480" y="973800"/>
            <a:ext cx="9581040" cy="46512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Dopravní podnik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Jistina: 1.000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Exekuce: 20.000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Nájemné u obce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Jistina: 8.000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Exekuce: 240.000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1" lang="cs-CZ" sz="1800" spc="-1" strike="noStrike">
                <a:solidFill>
                  <a:srgbClr val="000000"/>
                </a:solidFill>
                <a:latin typeface="Calibri"/>
              </a:rPr>
              <a:t>VZP – </a:t>
            </a:r>
            <a:r>
              <a:rPr b="1" lang="cs-CZ" sz="1800" spc="-1" strike="noStrike">
                <a:solidFill>
                  <a:srgbClr val="c00000"/>
                </a:solidFill>
                <a:latin typeface="Calibri"/>
              </a:rPr>
              <a:t>Pozor!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Dlužné pojistné: 0 Kč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Calibri"/>
              </a:rPr>
              <a:t>Exekuce: 200.000 Kč</a:t>
            </a:r>
            <a:endParaRPr b="0" lang="cs-CZ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446040" y="99360"/>
            <a:ext cx="10257120" cy="6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Nejčastější příklady dluhů</a:t>
            </a:r>
            <a:endParaRPr b="0" lang="cs-CZ" sz="3200" spc="-1" strike="noStrike"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Obrázek 1" descr=""/>
          <p:cNvPicPr/>
          <p:nvPr/>
        </p:nvPicPr>
        <p:blipFill>
          <a:blip r:embed="rId1"/>
          <a:stretch/>
        </p:blipFill>
        <p:spPr>
          <a:xfrm>
            <a:off x="89280" y="79560"/>
            <a:ext cx="9583920" cy="5366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Obrázek 1" descr=""/>
          <p:cNvPicPr/>
          <p:nvPr/>
        </p:nvPicPr>
        <p:blipFill>
          <a:blip r:embed="rId1"/>
          <a:stretch/>
        </p:blipFill>
        <p:spPr>
          <a:xfrm>
            <a:off x="2877480" y="70560"/>
            <a:ext cx="6257520" cy="66765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446040" y="99360"/>
            <a:ext cx="10257120" cy="6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Jak můžeme pomoci? - www.jakprezitdluhy.cz</a:t>
            </a:r>
            <a:endParaRPr b="0" lang="cs-CZ" sz="3200" spc="-1" strike="noStrike">
              <a:latin typeface="Arial"/>
            </a:endParaRPr>
          </a:p>
        </p:txBody>
      </p:sp>
      <p:pic>
        <p:nvPicPr>
          <p:cNvPr id="93" name="Obrázek 5" descr=""/>
          <p:cNvPicPr/>
          <p:nvPr/>
        </p:nvPicPr>
        <p:blipFill>
          <a:blip r:embed="rId1"/>
          <a:stretch/>
        </p:blipFill>
        <p:spPr>
          <a:xfrm>
            <a:off x="534600" y="1016640"/>
            <a:ext cx="9692640" cy="3597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46040" y="99360"/>
            <a:ext cx="10257120" cy="655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c00000"/>
                </a:solidFill>
                <a:latin typeface="Calibri"/>
              </a:rPr>
              <a:t>Diskuse</a:t>
            </a:r>
            <a:endParaRPr b="0" lang="cs-CZ" sz="3200" spc="-1" strike="noStrike"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993</TotalTime>
  <Application>LibreOffice/6.0.3.2$Windows_X86_64 LibreOffice_project/8f48d515416608e3a835360314dac7e47fd0b821</Application>
  <Words>194</Words>
  <Paragraphs>43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2021-08-27T11:50:32Z</dcterms:created>
  <dc:creator>David Borges</dc:creator>
  <dc:description/>
  <dc:language>cs-CZ</dc:language>
  <cp:lastModifiedBy>Hůle Daniel</cp:lastModifiedBy>
  <dcterms:modified xsi:type="dcterms:W3CDTF">2021-10-05T09:29:59Z</dcterms:modified>
  <cp:revision>25</cp:revision>
  <dc:subject/>
  <dc:title>Prezentace aplikace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8</vt:i4>
  </property>
</Properties>
</file>